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64" d="100"/>
          <a:sy n="64" d="100"/>
        </p:scale>
        <p:origin x="3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none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293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390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3924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089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472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540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512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23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102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99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839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4/18/2021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r">
              <a:defRPr sz="1600" b="1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012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r" defTabSz="914400" rtl="0" eaLnBrk="1" latinLnBrk="0" hangingPunct="1">
        <a:lnSpc>
          <a:spcPct val="125000"/>
        </a:lnSpc>
        <a:spcBef>
          <a:spcPct val="0"/>
        </a:spcBef>
        <a:buNone/>
        <a:defRPr sz="4000" b="1" kern="1200" spc="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2000" b="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6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6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6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וידאו 3">
            <a:extLst>
              <a:ext uri="{FF2B5EF4-FFF2-40B4-BE49-F238E27FC236}">
                <a16:creationId xmlns:a16="http://schemas.microsoft.com/office/drawing/2014/main" id="{B7F84F58-88A2-4B51-ABE4-D3B9A8F02F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1" b="1"/>
          <a:stretch/>
        </p:blipFill>
        <p:spPr>
          <a:xfrm>
            <a:off x="1287399" y="-312333"/>
            <a:ext cx="1218895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F101724F-FB12-4CF1-912E-4154ACFDC5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825" y="1709530"/>
            <a:ext cx="3754671" cy="2528515"/>
          </a:xfrm>
        </p:spPr>
        <p:txBody>
          <a:bodyPr anchor="b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VERSION 1 </a:t>
            </a:r>
            <a:endParaRPr lang="he-IL" sz="3600" dirty="0">
              <a:solidFill>
                <a:schemeClr val="bg1"/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0B3E2FB-1CD5-4E41-8B15-2D0B90CAF7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6589" y="4257448"/>
            <a:ext cx="1691907" cy="1741404"/>
          </a:xfrm>
        </p:spPr>
        <p:txBody>
          <a:bodyPr anchor="t">
            <a:normAutofit lnSpcReduction="10000"/>
          </a:bodyPr>
          <a:lstStyle/>
          <a:p>
            <a:pPr algn="r" rtl="1"/>
            <a:r>
              <a:rPr lang="he-IL" sz="2000">
                <a:solidFill>
                  <a:schemeClr val="bg1"/>
                </a:solidFill>
              </a:rPr>
              <a:t>רז איזק</a:t>
            </a:r>
          </a:p>
          <a:p>
            <a:pPr algn="r"/>
            <a:r>
              <a:rPr lang="he-IL" sz="2000">
                <a:solidFill>
                  <a:schemeClr val="bg1"/>
                </a:solidFill>
              </a:rPr>
              <a:t>תומר חכם</a:t>
            </a:r>
          </a:p>
          <a:p>
            <a:pPr algn="r"/>
            <a:r>
              <a:rPr lang="he-IL" sz="2000">
                <a:solidFill>
                  <a:schemeClr val="bg1"/>
                </a:solidFill>
              </a:rPr>
              <a:t>זואי אלינס</a:t>
            </a:r>
          </a:p>
          <a:p>
            <a:endParaRPr lang="he-IL" sz="20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כותרת משנה 2">
            <a:extLst>
              <a:ext uri="{FF2B5EF4-FFF2-40B4-BE49-F238E27FC236}">
                <a16:creationId xmlns:a16="http://schemas.microsoft.com/office/drawing/2014/main" id="{C12A2019-345C-4A5F-BE27-B6D1EE09DDD2}"/>
              </a:ext>
            </a:extLst>
          </p:cNvPr>
          <p:cNvSpPr txBox="1">
            <a:spLocks/>
          </p:cNvSpPr>
          <p:nvPr/>
        </p:nvSpPr>
        <p:spPr>
          <a:xfrm>
            <a:off x="833919" y="4249530"/>
            <a:ext cx="1691907" cy="1741404"/>
          </a:xfrm>
          <a:prstGeom prst="rect">
            <a:avLst/>
          </a:prstGeom>
        </p:spPr>
        <p:txBody>
          <a:bodyPr lIns="109728" tIns="109728" rIns="109728" bIns="91440" anchor="t">
            <a:normAutofit lnSpcReduction="1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4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he-IL" sz="2000" dirty="0">
                <a:solidFill>
                  <a:schemeClr val="bg1"/>
                </a:solidFill>
              </a:rPr>
              <a:t>כפיר </a:t>
            </a:r>
            <a:r>
              <a:rPr lang="he-IL" sz="2000" dirty="0" err="1">
                <a:solidFill>
                  <a:schemeClr val="bg1"/>
                </a:solidFill>
              </a:rPr>
              <a:t>מגידש</a:t>
            </a:r>
            <a:endParaRPr lang="he-IL" sz="2000" dirty="0">
              <a:solidFill>
                <a:schemeClr val="bg1"/>
              </a:solidFill>
            </a:endParaRPr>
          </a:p>
          <a:p>
            <a:pPr algn="r"/>
            <a:r>
              <a:rPr lang="he-IL" sz="2000" dirty="0">
                <a:solidFill>
                  <a:schemeClr val="bg1"/>
                </a:solidFill>
              </a:rPr>
              <a:t>איגור </a:t>
            </a:r>
            <a:r>
              <a:rPr lang="he-IL" sz="2000" dirty="0" err="1">
                <a:solidFill>
                  <a:schemeClr val="bg1"/>
                </a:solidFill>
              </a:rPr>
              <a:t>גורבצ'וב</a:t>
            </a:r>
            <a:endParaRPr lang="he-IL" sz="2000" dirty="0">
              <a:solidFill>
                <a:schemeClr val="bg1"/>
              </a:solidFill>
            </a:endParaRPr>
          </a:p>
          <a:p>
            <a:pPr algn="r"/>
            <a:r>
              <a:rPr lang="he-IL" sz="2000" dirty="0">
                <a:solidFill>
                  <a:schemeClr val="bg1"/>
                </a:solidFill>
              </a:rPr>
              <a:t>שקד שמריה</a:t>
            </a:r>
          </a:p>
          <a:p>
            <a:endParaRPr lang="he-IL" sz="2000" dirty="0">
              <a:solidFill>
                <a:schemeClr val="bg1"/>
              </a:solidFill>
            </a:endParaRPr>
          </a:p>
        </p:txBody>
      </p:sp>
      <p:pic>
        <p:nvPicPr>
          <p:cNvPr id="2050" name="Picture 2" descr="Ilustración de lista de verificación moderna | Vector Gratis">
            <a:extLst>
              <a:ext uri="{FF2B5EF4-FFF2-40B4-BE49-F238E27FC236}">
                <a16:creationId xmlns:a16="http://schemas.microsoft.com/office/drawing/2014/main" id="{23FC2424-FD60-42A2-AE27-3F81D8ECC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660" y="1095508"/>
            <a:ext cx="2508446" cy="250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3504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3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 rtl="1">
              <a:lnSpc>
                <a:spcPct val="115000"/>
              </a:lnSpc>
            </a:pP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State chart 4.5</a:t>
            </a:r>
            <a:r>
              <a:rPr lang="he-IL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– מינוי מנהל חנות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CE7D0AA-0169-4C51-BF63-8FD483A287E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663597" y="6618471"/>
            <a:ext cx="1430042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3F4FE301-DD6F-47DF-9162-3FF6E06465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243" y="2333595"/>
            <a:ext cx="9918709" cy="447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48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cs typeface="Calibri" panose="020F0502020204030204" pitchFamily="34" charset="0"/>
              </a:rPr>
              <a:t>תיקוף דוקומנטציה</a:t>
            </a:r>
            <a:endParaRPr lang="he-IL" sz="36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1775" y="2702257"/>
            <a:ext cx="8699167" cy="3426158"/>
          </a:xfrm>
        </p:spPr>
        <p:txBody>
          <a:bodyPr anchor="t">
            <a:normAutofit/>
          </a:bodyPr>
          <a:lstStyle/>
          <a:p>
            <a:pPr marL="285750" indent="-285750" algn="r" rtl="1">
              <a:buFontTx/>
              <a:buChar char="-"/>
            </a:pPr>
            <a:r>
              <a:rPr lang="he-IL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תיקוף מסמכים מגרסה קודם בהתאם לנקודות שעלו בפגישה הראשונה</a:t>
            </a:r>
            <a:r>
              <a:rPr lang="he-IL" dirty="0"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285750" indent="-285750" algn="r" rtl="1">
              <a:buFontTx/>
              <a:buChar char="-"/>
            </a:pPr>
            <a:r>
              <a:rPr lang="he-IL" dirty="0">
                <a:ea typeface="Calibri" panose="020F0502020204030204" pitchFamily="34" charset="0"/>
                <a:cs typeface="Calibri" panose="020F0502020204030204" pitchFamily="34" charset="0"/>
              </a:rPr>
              <a:t>עדכון </a:t>
            </a: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ותיקוף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cases</a:t>
            </a:r>
            <a:endParaRPr lang="he-IL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r" rtl="1">
              <a:buFontTx/>
              <a:buChar char="-"/>
            </a:pPr>
            <a:r>
              <a:rPr lang="he-IL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עדכון בדרישות חדשות בגרסה זו. היערכות למימוש דרישות ואילוצים שלא הייתה לנו יכולת לממש בגרסה קודמת.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20975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cs typeface="Calibri" panose="020F0502020204030204" pitchFamily="34" charset="0"/>
              </a:rPr>
              <a:t>דרישות הגרסה </a:t>
            </a:r>
            <a:r>
              <a:rPr lang="en-US" sz="3600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endParaRPr lang="he-IL" sz="36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8109" y="2716275"/>
            <a:ext cx="8530971" cy="3555668"/>
          </a:xfrm>
        </p:spPr>
        <p:txBody>
          <a:bodyPr anchor="t">
            <a:normAutofit fontScale="92500" lnSpcReduction="10000"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אילוצי נכונות- 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כל האילוצים מהגרסה הקודמת, נוסף אילוץ חדש –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בכל רגע נתון יש כמות אי -שלילית של מוצרים בכל מלאי שמוגדר במערכת.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דרישות פונקציונליות- 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מימוש כל הדרישות הפונקציונליות מהגרסה הקודמת ללא 4.2, נוספה דרישה 3.3.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דרישות רמת שירות- 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בנוסף לדרישות מגרסה 0 נוספו דרישת הקיבולת והזמינות 4, דרישת המעקב 7.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בנוסף נדרשנו </a:t>
            </a:r>
            <a:r>
              <a:rPr lang="he-IL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למדל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בתרשים מצבים את דרישות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2.4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2.5. 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he-IL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r" rtl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עדיפות גבוהה לאילוצי נכונות ובדיקתן.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ביצענו בדיקות על דרישות שאכיפתן הייתה ע"י המבניות כמו – בעל חנות או מנהל חייב להיות מנוי.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קבוצה 4">
            <a:extLst>
              <a:ext uri="{FF2B5EF4-FFF2-40B4-BE49-F238E27FC236}">
                <a16:creationId xmlns:a16="http://schemas.microsoft.com/office/drawing/2014/main" id="{DFA64F93-6D32-4BEE-B0FE-B53A844B4FE7}"/>
              </a:ext>
            </a:extLst>
          </p:cNvPr>
          <p:cNvGrpSpPr>
            <a:grpSpLocks/>
          </p:cNvGrpSpPr>
          <p:nvPr/>
        </p:nvGrpSpPr>
        <p:grpSpPr bwMode="auto">
          <a:xfrm>
            <a:off x="-32004" y="896640"/>
            <a:ext cx="3489579" cy="5961359"/>
            <a:chOff x="0" y="0"/>
            <a:chExt cx="2254250" cy="4438650"/>
          </a:xfrm>
        </p:grpSpPr>
        <p:pic>
          <p:nvPicPr>
            <p:cNvPr id="5" name="תמונה 2">
              <a:extLst>
                <a:ext uri="{FF2B5EF4-FFF2-40B4-BE49-F238E27FC236}">
                  <a16:creationId xmlns:a16="http://schemas.microsoft.com/office/drawing/2014/main" id="{00107C8D-9BCC-4FA4-A78B-704194CF34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247265" cy="3172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תמונה 3">
              <a:extLst>
                <a:ext uri="{FF2B5EF4-FFF2-40B4-BE49-F238E27FC236}">
                  <a16:creationId xmlns:a16="http://schemas.microsoft.com/office/drawing/2014/main" id="{C8513C1C-F8B1-48E1-8FFE-643EED4016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162300"/>
              <a:ext cx="2254250" cy="1276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45325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cs typeface="Calibri" panose="020F0502020204030204" pitchFamily="34" charset="0"/>
              </a:rPr>
              <a:t>תיקוף תרשים מחלקות</a:t>
            </a:r>
            <a:endParaRPr lang="he-IL" sz="36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725" y="2716275"/>
            <a:ext cx="6510355" cy="3555668"/>
          </a:xfrm>
        </p:spPr>
        <p:txBody>
          <a:bodyPr anchor="t">
            <a:normAutofit/>
          </a:bodyPr>
          <a:lstStyle/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הוספנו אובייקט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History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על מנת שמור את היסטוריית הרכישות של המשתמש מהחנות.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algn="r" rtl="1">
              <a:lnSpc>
                <a:spcPct val="107000"/>
              </a:lnSpc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הוספנו ממשק שנקרא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StoreStaff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על מנת לאחד את בעלי התפקידים תחת החנות.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algn="r" rtl="1">
              <a:lnSpc>
                <a:spcPct val="107000"/>
              </a:lnSpc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יצרנו ממשקים בנקודות אינטגרציה על מנת לאפשר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mock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בתהליך הבדיקות וגמישות במימוש.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B871D0E3-3D10-493A-B85E-C061EC19B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02" y="2820109"/>
            <a:ext cx="3976714" cy="272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11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cs typeface="Calibri" panose="020F0502020204030204" pitchFamily="34" charset="0"/>
              </a:rPr>
              <a:t>חלוקת משימות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725" y="2716275"/>
            <a:ext cx="6510355" cy="3555668"/>
          </a:xfrm>
        </p:spPr>
        <p:txBody>
          <a:bodyPr anchor="t">
            <a:normAutofit/>
          </a:bodyPr>
          <a:lstStyle/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חלוקת משימות לפי דרישות, שימוש בניהול המשימות של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GitHub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תמונה 1">
            <a:extLst>
              <a:ext uri="{FF2B5EF4-FFF2-40B4-BE49-F238E27FC236}">
                <a16:creationId xmlns:a16="http://schemas.microsoft.com/office/drawing/2014/main" id="{DADCABE5-1731-41A7-AEF4-21E491F2E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75" y="3307361"/>
            <a:ext cx="7832725" cy="3020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9208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TRACABILITY</a:t>
            </a:r>
            <a:endParaRPr lang="he-IL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725" y="2716275"/>
            <a:ext cx="6510355" cy="3555668"/>
          </a:xfrm>
        </p:spPr>
        <p:txBody>
          <a:bodyPr anchor="t">
            <a:normAutofit/>
          </a:bodyPr>
          <a:lstStyle/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יצירת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issue</a:t>
            </a:r>
            <a:r>
              <a:rPr lang="he-IL" sz="18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עבור כל דרישה. </a:t>
            </a: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לכל דרישה פתיחת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Branch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בגיט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מתוך ענף ה-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development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בענף המיועד פיתוח קוד הפונקציונליות וכתיבת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unit test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ניתן לראות בפירוט את כל ה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commit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שנעשו ואת תהליך העבודה. </a:t>
            </a:r>
            <a:endParaRPr lang="he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בסיום העבודה פתיחת בקשה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pull request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שיוך ה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issue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ל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pull request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לצורך מעקב. </a:t>
            </a: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he-IL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r" rtl="1">
              <a:lnSpc>
                <a:spcPct val="107000"/>
              </a:lnSpc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כך ניתן לעקוב בקלות אחרי מימוש כל דרישה והבדיקה שלה. </a:t>
            </a:r>
            <a:endParaRPr lang="he-IL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3E2CE0F-5B5E-48C1-9854-3FD0E4099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773" y="900182"/>
            <a:ext cx="3325031" cy="264551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3305BB54-6722-44C0-BDF9-DEA47DC92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771" y="3545693"/>
            <a:ext cx="3325033" cy="1562442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42D583A2-F3EF-448C-A1D4-C4173B83F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20" y="5032526"/>
            <a:ext cx="3713994" cy="177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79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 rtl="1"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בניית </a:t>
            </a: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Interface</a:t>
            </a:r>
            <a:r>
              <a:rPr lang="he-IL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ותכנון ארכיטקטורת בדיקות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5" y="2516250"/>
            <a:ext cx="9672655" cy="2097394"/>
          </a:xfrm>
        </p:spPr>
        <p:txBody>
          <a:bodyPr anchor="t">
            <a:normAutofit/>
          </a:bodyPr>
          <a:lstStyle/>
          <a:p>
            <a:pPr marL="285750" indent="-285750" algn="r" rtl="1">
              <a:lnSpc>
                <a:spcPct val="107000"/>
              </a:lnSpc>
              <a:buFontTx/>
              <a:buChar char="-"/>
            </a:pP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הוספנו ממשק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IECommarceInterface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וזהו הדבר הראשון שנתנו לו חשיבות במימוש מכיוון שלצידו יצרנו ממשק בדיקות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IECommarceInterfaceTest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שיבדוק את כל הפונקציונליות הרלוונטית. </a:t>
            </a: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he-IL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r" rtl="1">
              <a:lnSpc>
                <a:spcPct val="107000"/>
              </a:lnSpc>
              <a:buFontTx/>
              <a:buChar char="-"/>
            </a:pP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כדי לפתח את המימוש ואת הבדיקות בצורה בלתי תלויה עבדנו בשילוב תבניות העיצוב המבניות</a:t>
            </a: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Bridge , Proxy, Adapter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שמאפשרות אי תלות בין הבדיקות לפיתוח הקוד. 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r" rtl="1">
              <a:lnSpc>
                <a:spcPct val="107000"/>
              </a:lnSpc>
              <a:buFontTx/>
              <a:buChar char="-"/>
            </a:pPr>
            <a:endParaRPr lang="he-IL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69DEE80-F47F-4BFC-833C-7EAEE7658F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3597" y="4408055"/>
            <a:ext cx="14300428" cy="635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CE7D0AA-0169-4C51-BF63-8FD483A287E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663597" y="6618471"/>
            <a:ext cx="1430042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A938D812-31D1-4624-8033-1C6A90FCF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765" y="4327738"/>
            <a:ext cx="10945235" cy="2195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37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 rtl="1"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מימוש הדרישות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5" y="2516250"/>
            <a:ext cx="9672655" cy="2097394"/>
          </a:xfrm>
        </p:spPr>
        <p:txBody>
          <a:bodyPr anchor="t">
            <a:normAutofit/>
          </a:bodyPr>
          <a:lstStyle/>
          <a:p>
            <a:pPr marL="285750" indent="-285750" algn="r" rtl="1">
              <a:lnSpc>
                <a:spcPct val="107000"/>
              </a:lnSpc>
              <a:buFontTx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מימוש הדרישות לפי חלוקת עבודה שנקבעה מראש. </a:t>
            </a: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he-IL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r" rtl="1">
              <a:lnSpc>
                <a:spcPct val="107000"/>
              </a:lnSpc>
              <a:buFontTx/>
              <a:buChar char="-"/>
            </a:pPr>
            <a:r>
              <a:rPr lang="he-IL" sz="1800" dirty="0">
                <a:latin typeface="Calibri" panose="020F0502020204030204" pitchFamily="34" charset="0"/>
                <a:cs typeface="Calibri" panose="020F0502020204030204" pitchFamily="34" charset="0"/>
              </a:rPr>
              <a:t>עבור כל דרישה כחלק מכתיבתה כתיבת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UnitTest</a:t>
            </a:r>
            <a:r>
              <a:rPr lang="he-IL" sz="1800" dirty="0">
                <a:latin typeface="Calibri" panose="020F0502020204030204" pitchFamily="34" charset="0"/>
                <a:cs typeface="Calibri" panose="020F0502020204030204" pitchFamily="34" charset="0"/>
              </a:rPr>
              <a:t> מתאים לפונקציונליות.</a:t>
            </a:r>
            <a:b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he-IL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r" rtl="1">
              <a:lnSpc>
                <a:spcPct val="107000"/>
              </a:lnSpc>
              <a:buFontTx/>
              <a:buChar char="-"/>
            </a:pPr>
            <a:r>
              <a:rPr lang="he-IL" sz="1800" dirty="0">
                <a:latin typeface="Calibri" panose="020F0502020204030204" pitchFamily="34" charset="0"/>
                <a:cs typeface="Calibri" panose="020F0502020204030204" pitchFamily="34" charset="0"/>
              </a:rPr>
              <a:t>בחרנו להשתמש בספרייה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XUnit</a:t>
            </a:r>
            <a:r>
              <a:rPr lang="he-IL" sz="1800" dirty="0">
                <a:latin typeface="Calibri" panose="020F0502020204030204" pitchFamily="34" charset="0"/>
                <a:cs typeface="Calibri" panose="020F0502020204030204" pitchFamily="34" charset="0"/>
              </a:rPr>
              <a:t> לאחר מחקר באינטרנט והמלצות על הנוחיות במימוש</a:t>
            </a: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CE7D0AA-0169-4C51-BF63-8FD483A287E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663597" y="6618471"/>
            <a:ext cx="1430042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0661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 rtl="1">
              <a:lnSpc>
                <a:spcPct val="115000"/>
              </a:lnSpc>
            </a:pP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State chart 2.4</a:t>
            </a:r>
            <a:r>
              <a:rPr lang="he-IL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– הזדהות במערכת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CE7D0AA-0169-4C51-BF63-8FD483A287E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663597" y="6618471"/>
            <a:ext cx="1430042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A511868F-8AE4-49C5-B48A-FBA9CED67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539" y="2324861"/>
            <a:ext cx="8582905" cy="445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14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ShojiVTI">
  <a:themeElements>
    <a:clrScheme name="AnalogousFromLightSeedRightStep">
      <a:dk1>
        <a:srgbClr val="000000"/>
      </a:dk1>
      <a:lt1>
        <a:srgbClr val="FFFFFF"/>
      </a:lt1>
      <a:dk2>
        <a:srgbClr val="242541"/>
      </a:dk2>
      <a:lt2>
        <a:srgbClr val="E8E2E3"/>
      </a:lt2>
      <a:accent1>
        <a:srgbClr val="34B394"/>
      </a:accent1>
      <a:accent2>
        <a:srgbClr val="28AEC9"/>
      </a:accent2>
      <a:accent3>
        <a:srgbClr val="6EA3EE"/>
      </a:accent3>
      <a:accent4>
        <a:srgbClr val="4E4EEB"/>
      </a:accent4>
      <a:accent5>
        <a:srgbClr val="A46EEE"/>
      </a:accent5>
      <a:accent6>
        <a:srgbClr val="D14EEB"/>
      </a:accent6>
      <a:hlink>
        <a:srgbClr val="AE697A"/>
      </a:hlink>
      <a:folHlink>
        <a:srgbClr val="7F7F7F"/>
      </a:folHlink>
    </a:clrScheme>
    <a:fontScheme name="Custom 7">
      <a:majorFont>
        <a:latin typeface="David"/>
        <a:ea typeface=""/>
        <a:cs typeface=""/>
      </a:majorFont>
      <a:minorFont>
        <a:latin typeface="David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370</Words>
  <Application>Microsoft Office PowerPoint</Application>
  <PresentationFormat>מסך רחב</PresentationFormat>
  <Paragraphs>44</Paragraphs>
  <Slides>10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10</vt:i4>
      </vt:variant>
    </vt:vector>
  </HeadingPairs>
  <TitlesOfParts>
    <vt:vector size="15" baseType="lpstr">
      <vt:lpstr>Calibri</vt:lpstr>
      <vt:lpstr>Corbel</vt:lpstr>
      <vt:lpstr>David</vt:lpstr>
      <vt:lpstr>Wingdings</vt:lpstr>
      <vt:lpstr>ShojiVTI</vt:lpstr>
      <vt:lpstr>VERSION 1 </vt:lpstr>
      <vt:lpstr>תיקוף דוקומנטציה</vt:lpstr>
      <vt:lpstr>דרישות הגרסה  </vt:lpstr>
      <vt:lpstr>תיקוף תרשים מחלקות</vt:lpstr>
      <vt:lpstr>חלוקת משימות</vt:lpstr>
      <vt:lpstr>TRACABILITY</vt:lpstr>
      <vt:lpstr>בניית Interface ותכנון ארכיטקטורת בדיקות</vt:lpstr>
      <vt:lpstr>מימוש הדרישות</vt:lpstr>
      <vt:lpstr>State chart 2.4 – הזדהות במערכת</vt:lpstr>
      <vt:lpstr>State chart 4.5 – מינוי מנהל חנות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VERSION 1 </dc:title>
  <dc:creator>Shaked Shmarya</dc:creator>
  <cp:lastModifiedBy>Shaked Shmarya</cp:lastModifiedBy>
  <cp:revision>20</cp:revision>
  <dcterms:created xsi:type="dcterms:W3CDTF">2021-04-16T11:49:49Z</dcterms:created>
  <dcterms:modified xsi:type="dcterms:W3CDTF">2021-04-18T14:10:33Z</dcterms:modified>
</cp:coreProperties>
</file>

<file path=docProps/thumbnail.jpeg>
</file>